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97" r:id="rId6"/>
    <p:sldId id="298" r:id="rId7"/>
    <p:sldId id="287" r:id="rId8"/>
    <p:sldId id="288" r:id="rId9"/>
    <p:sldId id="271" r:id="rId10"/>
    <p:sldId id="272" r:id="rId11"/>
    <p:sldId id="289" r:id="rId12"/>
    <p:sldId id="291" r:id="rId13"/>
    <p:sldId id="290" r:id="rId14"/>
    <p:sldId id="278" r:id="rId15"/>
    <p:sldId id="261" r:id="rId16"/>
    <p:sldId id="262" r:id="rId17"/>
    <p:sldId id="276" r:id="rId18"/>
    <p:sldId id="277" r:id="rId19"/>
    <p:sldId id="274" r:id="rId20"/>
    <p:sldId id="275" r:id="rId21"/>
    <p:sldId id="279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072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F3BB967-09CC-4CA7-826E-8F6DCB5AA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D5A9BB32-1B82-453F-9165-01F5AFFAA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3E5D249B-7CC0-42FF-9136-A954E1408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DF27-D900-47FD-A8A0-261C59B48128}" type="datetimeFigureOut">
              <a:rPr lang="el-GR" smtClean="0"/>
              <a:t>24/7/2019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690DBB4-BD04-4E83-AC20-F47915925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5547B20-F587-428C-8231-BEE91BA5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10A6-A955-4048-86EC-11C6DBB113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4427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ADB75DA-6909-455F-9A12-8B045CD1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01C194C1-7611-4FC8-B314-553323FD6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F1E3920-6620-43F5-866F-2642B3F54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DF27-D900-47FD-A8A0-261C59B48128}" type="datetimeFigureOut">
              <a:rPr lang="el-GR" smtClean="0"/>
              <a:t>24/7/2019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E4E08D8-2522-494B-AAB0-F542490BB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EDF4197-51B9-4B08-A40F-9EB31A77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10A6-A955-4048-86EC-11C6DBB113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00946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4C21D975-3FF0-4D9C-A0C4-2A662CC3F1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D3A6E61F-6011-4D5D-8E8F-485E776C3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555883E-451F-4F95-8CF7-67D9B7BB5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DF27-D900-47FD-A8A0-261C59B48128}" type="datetimeFigureOut">
              <a:rPr lang="el-GR" smtClean="0"/>
              <a:t>24/7/2019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BF76D29E-3E25-4563-84C0-D1A1293FA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64D5D45-2B88-43CC-BF12-81B3D0F69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10A6-A955-4048-86EC-11C6DBB113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53098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0034ACD-159E-4E44-899E-6E4DCCBF5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989E4C3-2DF5-4F2A-8289-2B6445F81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FA973C0-AAC8-4C57-9619-D57ADAAC7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DF27-D900-47FD-A8A0-261C59B48128}" type="datetimeFigureOut">
              <a:rPr lang="el-GR" smtClean="0"/>
              <a:t>24/7/2019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25DB1215-C77C-4B70-A2D1-F830403DC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ECE76A7-5EBF-4EE6-858F-1916338A6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10A6-A955-4048-86EC-11C6DBB113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3700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E21F722-4CFA-4160-8501-927B5E289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FE4524A-B8E0-4EBB-A37B-1023AA2C2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3FAAADB-A459-46F8-8C82-AE2C34322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DF27-D900-47FD-A8A0-261C59B48128}" type="datetimeFigureOut">
              <a:rPr lang="el-GR" smtClean="0"/>
              <a:t>24/7/2019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A2F3C36-D6E1-4980-BF1F-1F8D5988E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E331AFD-BBFC-4EF3-8E1C-0C0010AA8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10A6-A955-4048-86EC-11C6DBB113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8175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2F02501-BCB9-4FB7-83CD-99F22B2E7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8B624BC-E83A-4F20-BEE3-6F16AC54E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6E05B5E3-5478-4E89-91EF-3D3C9FD74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53A791D0-EACE-466A-8655-D7A8B12EA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DF27-D900-47FD-A8A0-261C59B48128}" type="datetimeFigureOut">
              <a:rPr lang="el-GR" smtClean="0"/>
              <a:t>24/7/2019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DEE83B8-E39A-4D79-9928-BC74E53E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86E3655E-575F-412E-BE52-5ECF0971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10A6-A955-4048-86EC-11C6DBB113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4152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8518A8E-F84C-4899-A107-3DC530EA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762DBE28-5C49-4822-B65B-1A0F51127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C1A72FE2-60B0-4BFA-8785-61315BE52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30A6AE1A-D123-4B5B-B94D-91BBD1C9A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5491D8D7-4939-4A44-8AE6-A8A2FEAFF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191A537F-32C9-4BBA-AF84-EC06F7959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DF27-D900-47FD-A8A0-261C59B48128}" type="datetimeFigureOut">
              <a:rPr lang="el-GR" smtClean="0"/>
              <a:t>24/7/2019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DD5D22D1-A3B9-4652-9825-6485BA70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694B6DDD-2AFF-472F-AF29-A807A653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10A6-A955-4048-86EC-11C6DBB113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65351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6363CB1-2C5A-4AED-A8E8-5B900ED4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28CE735C-B220-4925-893E-5B2211CDD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DF27-D900-47FD-A8A0-261C59B48128}" type="datetimeFigureOut">
              <a:rPr lang="el-GR" smtClean="0"/>
              <a:t>24/7/2019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330820C1-2C13-4434-B538-2ACAB1D96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D4BB332F-02E0-443E-A227-9C66F9262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10A6-A955-4048-86EC-11C6DBB113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02600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93A6372F-E3D9-4BDD-8D07-6E940EA97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DF27-D900-47FD-A8A0-261C59B48128}" type="datetimeFigureOut">
              <a:rPr lang="el-GR" smtClean="0"/>
              <a:t>24/7/2019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BEE2D823-6274-43B7-92FF-DC614C37B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BC5FDC4-4AF3-4AF9-AA2F-9EF2C754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10A6-A955-4048-86EC-11C6DBB113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02534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EB70067-942E-401E-AFFB-2E040913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E2358A6-3C13-43EB-94ED-31B10AF41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86F537E1-ED84-4BD0-8F4C-06D8E2C54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3B859319-B369-4AD2-A703-D198AE2D4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DF27-D900-47FD-A8A0-261C59B48128}" type="datetimeFigureOut">
              <a:rPr lang="el-GR" smtClean="0"/>
              <a:t>24/7/2019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2DE6D5DA-9873-4617-B385-882A585B8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70C6B5D-7431-4A81-A5D0-A457CE0F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10A6-A955-4048-86EC-11C6DBB113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55773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4E2E3D2-14DC-42D1-9AAB-98A8A1727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04F9468B-985F-45A4-9C18-4B969F3795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53727FD9-A322-443A-872E-E941BC45F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2865324-266C-40A8-A52A-84298F1F4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DF27-D900-47FD-A8A0-261C59B48128}" type="datetimeFigureOut">
              <a:rPr lang="el-GR" smtClean="0"/>
              <a:t>24/7/2019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73D48D37-C2CA-4468-A4AE-5B9C6DBAC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4A94FF6B-19CE-44DC-8B1C-E3A839E6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710A6-A955-4048-86EC-11C6DBB113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2676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D20990B8-5855-4DD0-B3BD-0C46636A5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6764D1EF-46F5-4F69-B78A-786EC09F6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D00268F-2AD1-445F-9EE3-080336B02D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ADF27-D900-47FD-A8A0-261C59B48128}" type="datetimeFigureOut">
              <a:rPr lang="el-GR" smtClean="0"/>
              <a:t>24/7/2019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49A4635-EA2D-41AE-994B-D7C0BA61A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C93CAC8-16CE-489F-9F26-2EAF4B318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710A6-A955-4048-86EC-11C6DBB1138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6482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lack0017/MedicalZooPytorch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94F10E6D-7C69-41A6-9B4C-F7B414A02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25" y="5415063"/>
            <a:ext cx="11340444" cy="1143635"/>
          </a:xfrm>
        </p:spPr>
        <p:txBody>
          <a:bodyPr/>
          <a:lstStyle/>
          <a:p>
            <a:r>
              <a:rPr lang="en-US" dirty="0"/>
              <a:t>MSc in Biomedical Engineering 2017-2019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Supervisor: Evangelos Dermatas | Student: Adaloglou M. Nikolaos | 1004130 </a:t>
            </a: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FEF9B850-DCD4-4C89-88DF-182CDA5F13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968" y="124123"/>
            <a:ext cx="4049048" cy="33048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E454075-0443-4D99-9B09-FA7511640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0975" y="9500870"/>
            <a:ext cx="6144895" cy="1143635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 w="9525">
            <a:solidFill>
              <a:schemeClr val="accent5">
                <a:lumMod val="75000"/>
                <a:lumOff val="0"/>
              </a:schemeClr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l-GR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366F5A07-B6B1-4B6F-B7D8-D37977E8A3B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046" y="3574480"/>
            <a:ext cx="924253" cy="936923"/>
          </a:xfrm>
          <a:prstGeom prst="rect">
            <a:avLst/>
          </a:prstGeom>
        </p:spPr>
      </p:pic>
      <p:pic>
        <p:nvPicPr>
          <p:cNvPr id="9" name="1 - Εικόνα" descr="bmelogo5.png">
            <a:extLst>
              <a:ext uri="{FF2B5EF4-FFF2-40B4-BE49-F238E27FC236}">
                <a16:creationId xmlns:a16="http://schemas.microsoft.com/office/drawing/2014/main" id="{C69BCBCE-25B1-40E6-BE8B-D5BEDCCD6B0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46959" y="2822917"/>
            <a:ext cx="1413478" cy="9369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7F6F45-60AD-475F-B8DF-8B6C7BA5C321}"/>
              </a:ext>
            </a:extLst>
          </p:cNvPr>
          <p:cNvSpPr txBox="1"/>
          <p:nvPr/>
        </p:nvSpPr>
        <p:spPr>
          <a:xfrm>
            <a:off x="518475" y="1451516"/>
            <a:ext cx="72020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Deep Learning in Medical Image Analysis: </a:t>
            </a:r>
            <a:r>
              <a:rPr lang="en-US" sz="3600" dirty="0"/>
              <a:t>A comparative analysis of multi-modal brain-MRI segmentation with 3D deep neural networks</a:t>
            </a:r>
            <a:r>
              <a:rPr lang="en-US" sz="3600" b="1" dirty="0"/>
              <a:t> </a:t>
            </a:r>
            <a:endParaRPr lang="el-GR" sz="3600" dirty="0"/>
          </a:p>
        </p:txBody>
      </p:sp>
    </p:spTree>
    <p:extLst>
      <p:ext uri="{BB962C8B-B14F-4D97-AF65-F5344CB8AC3E}">
        <p14:creationId xmlns:p14="http://schemas.microsoft.com/office/powerpoint/2010/main" val="2450530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145AD6F-627A-44E7-A017-4DDE9CBF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convolutions</a:t>
            </a:r>
            <a:endParaRPr lang="el-GR" dirty="0"/>
          </a:p>
        </p:txBody>
      </p:sp>
      <p:pic>
        <p:nvPicPr>
          <p:cNvPr id="4" name="Θέση περιεχομένου 3">
            <a:extLst>
              <a:ext uri="{FF2B5EF4-FFF2-40B4-BE49-F238E27FC236}">
                <a16:creationId xmlns:a16="http://schemas.microsoft.com/office/drawing/2014/main" id="{D9983378-A3CC-4641-B3AD-B6E79EA5361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1" y="1874603"/>
            <a:ext cx="5344804" cy="37125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Θέση περιεχομένου 2">
            <a:extLst>
              <a:ext uri="{FF2B5EF4-FFF2-40B4-BE49-F238E27FC236}">
                <a16:creationId xmlns:a16="http://schemas.microsoft.com/office/drawing/2014/main" id="{64329E46-FFD5-4D4C-AB53-8DD1466BDB05}"/>
              </a:ext>
            </a:extLst>
          </p:cNvPr>
          <p:cNvSpPr txBox="1">
            <a:spLocks/>
          </p:cNvSpPr>
          <p:nvPr/>
        </p:nvSpPr>
        <p:spPr>
          <a:xfrm>
            <a:off x="480391" y="1874603"/>
            <a:ext cx="577132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Filters are slided in the 3D image grid</a:t>
            </a:r>
          </a:p>
          <a:p>
            <a:endParaRPr lang="en-US" dirty="0"/>
          </a:p>
          <a:p>
            <a:r>
              <a:rPr lang="en-US" dirty="0"/>
              <a:t>Correlations are captured across all spatial dimensions</a:t>
            </a:r>
          </a:p>
          <a:p>
            <a:endParaRPr lang="en-US" dirty="0"/>
          </a:p>
          <a:p>
            <a:r>
              <a:rPr lang="en-US" dirty="0"/>
              <a:t>Filter parameters are shared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90578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D1C4FB7-E8F7-452A-A174-AA3546EB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and Unpooling Layer</a:t>
            </a:r>
            <a:endParaRPr lang="el-GR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F63FFF27-16DF-4C35-90F2-FDA85AA0B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570" y="1900550"/>
            <a:ext cx="773982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59C07-B79A-4AA1-B9A5-E33D5B67E8BA}"/>
              </a:ext>
            </a:extLst>
          </p:cNvPr>
          <p:cNvSpPr txBox="1"/>
          <p:nvPr/>
        </p:nvSpPr>
        <p:spPr>
          <a:xfrm>
            <a:off x="295583" y="2377580"/>
            <a:ext cx="37657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Invariance</a:t>
            </a:r>
            <a:r>
              <a:rPr lang="en-US" sz="2400" dirty="0"/>
              <a:t> to input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Makes representations more </a:t>
            </a:r>
            <a:r>
              <a:rPr lang="en-US" sz="2400" b="1" dirty="0"/>
              <a:t>abstract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Pooling operation </a:t>
            </a:r>
            <a:r>
              <a:rPr lang="en-US" sz="2400" b="1" dirty="0"/>
              <a:t>reduces</a:t>
            </a:r>
            <a:r>
              <a:rPr lang="en-US" sz="2400" dirty="0"/>
              <a:t> spatial dimensions </a:t>
            </a:r>
          </a:p>
        </p:txBody>
      </p:sp>
    </p:spTree>
    <p:extLst>
      <p:ext uri="{BB962C8B-B14F-4D97-AF65-F5344CB8AC3E}">
        <p14:creationId xmlns:p14="http://schemas.microsoft.com/office/powerpoint/2010/main" val="1272506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C41CC2A-EFEE-4B50-BA9F-1D4A146A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layers</a:t>
            </a:r>
            <a:endParaRPr lang="el-G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74" y="1944387"/>
            <a:ext cx="3732210" cy="4003240"/>
          </a:xfrm>
        </p:spPr>
      </p:pic>
      <p:sp>
        <p:nvSpPr>
          <p:cNvPr id="5" name="TextBox 4"/>
          <p:cNvSpPr txBox="1"/>
          <p:nvPr/>
        </p:nvSpPr>
        <p:spPr>
          <a:xfrm>
            <a:off x="627797" y="2308950"/>
            <a:ext cx="62233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Fully connected layers are multiple trainable linear combination of an input (feature) vector’s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Linear</a:t>
            </a:r>
            <a:r>
              <a:rPr lang="en-US" sz="2400" dirty="0"/>
              <a:t> operator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be represented as a matrix multiplication, (</a:t>
            </a:r>
            <a:r>
              <a:rPr lang="en-US" sz="2400" b="1" dirty="0"/>
              <a:t>fast</a:t>
            </a:r>
            <a:r>
              <a:rPr lang="en-US" sz="2400" dirty="0"/>
              <a:t>!)</a:t>
            </a: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035282" y="2206313"/>
            <a:ext cx="55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35282" y="2698235"/>
            <a:ext cx="55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35281" y="3142592"/>
            <a:ext cx="55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9765" y="3714545"/>
            <a:ext cx="55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49765" y="4286498"/>
            <a:ext cx="55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49764" y="4779162"/>
            <a:ext cx="55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54916" y="5334081"/>
            <a:ext cx="55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279145" y="2695571"/>
            <a:ext cx="55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279144" y="3176992"/>
            <a:ext cx="55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279143" y="3701444"/>
            <a:ext cx="55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279142" y="4225896"/>
            <a:ext cx="55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279141" y="4794183"/>
            <a:ext cx="55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y5</a:t>
            </a:r>
          </a:p>
        </p:txBody>
      </p:sp>
    </p:spTree>
    <p:extLst>
      <p:ext uri="{BB962C8B-B14F-4D97-AF65-F5344CB8AC3E}">
        <p14:creationId xmlns:p14="http://schemas.microsoft.com/office/powerpoint/2010/main" val="3391826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66400C8-D0FD-40FB-B07E-A3644B43B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activations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9C120FE-F0D8-4BE1-964E-FEDD049A6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55" y="2143592"/>
            <a:ext cx="7076768" cy="3994041"/>
          </a:xfrm>
        </p:spPr>
        <p:txBody>
          <a:bodyPr/>
          <a:lstStyle/>
          <a:p>
            <a:r>
              <a:rPr lang="en-US" b="1" dirty="0"/>
              <a:t>Convolution is a linear operator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Activations introduce </a:t>
            </a:r>
            <a:r>
              <a:rPr lang="en-US" b="1" dirty="0"/>
              <a:t>non-linearities</a:t>
            </a:r>
            <a:r>
              <a:rPr lang="en-US" dirty="0"/>
              <a:t> that enable the model to learn more complex representations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Activation functions are generally </a:t>
            </a:r>
            <a:r>
              <a:rPr lang="en-US" b="1" dirty="0"/>
              <a:t>simple </a:t>
            </a:r>
            <a:r>
              <a:rPr lang="en-US" dirty="0"/>
              <a:t>and applied element wise</a:t>
            </a:r>
          </a:p>
          <a:p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D912F64C-1364-4F70-8F34-B169485F6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13" y="664304"/>
            <a:ext cx="3898413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8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8836344-2BC4-4475-9EBF-0520AAE19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235872"/>
            <a:ext cx="10515600" cy="1325563"/>
          </a:xfrm>
        </p:spPr>
        <p:txBody>
          <a:bodyPr/>
          <a:lstStyle/>
          <a:p>
            <a:r>
              <a:rPr lang="en-US" dirty="0"/>
              <a:t>Deep Learning &amp; MRI </a:t>
            </a:r>
            <a:endParaRPr lang="el-GR" dirty="0"/>
          </a:p>
        </p:txBody>
      </p:sp>
      <p:pic>
        <p:nvPicPr>
          <p:cNvPr id="4" name="Θέση περιεχομένου 3">
            <a:extLst>
              <a:ext uri="{FF2B5EF4-FFF2-40B4-BE49-F238E27FC236}">
                <a16:creationId xmlns:a16="http://schemas.microsoft.com/office/drawing/2014/main" id="{D6AD5CF1-84CE-414F-A0AA-D6B9D1205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705" y="2607275"/>
            <a:ext cx="7833797" cy="24540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247935-6B2A-4B9E-90D4-716DBABCC664}"/>
              </a:ext>
            </a:extLst>
          </p:cNvPr>
          <p:cNvSpPr txBox="1"/>
          <p:nvPr/>
        </p:nvSpPr>
        <p:spPr>
          <a:xfrm>
            <a:off x="172995" y="1841157"/>
            <a:ext cx="42136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Deep Learning is about learning representations/mappings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can be applied to many stages of MR Image generation, included but not limited to processing of the 3D reconstructed images </a:t>
            </a:r>
          </a:p>
          <a:p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1741728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1A6ABD2-B393-41BC-8AC2-EBA18F21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Common DNN Architectures</a:t>
            </a:r>
            <a:r>
              <a:rPr lang="en-US" dirty="0"/>
              <a:t> for 3D segmentation - VNET</a:t>
            </a:r>
            <a:endParaRPr lang="el-GR" dirty="0"/>
          </a:p>
        </p:txBody>
      </p:sp>
      <p:pic>
        <p:nvPicPr>
          <p:cNvPr id="4" name="Θέση περιεχομένου 3">
            <a:extLst>
              <a:ext uri="{FF2B5EF4-FFF2-40B4-BE49-F238E27FC236}">
                <a16:creationId xmlns:a16="http://schemas.microsoft.com/office/drawing/2014/main" id="{1208788E-465C-4D80-A1CF-92D9E91AB7C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989" y="1690688"/>
            <a:ext cx="6792684" cy="48021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0F3E0CE-5A5B-43A8-8996-0D520FEE247F}"/>
              </a:ext>
            </a:extLst>
          </p:cNvPr>
          <p:cNvSpPr txBox="1">
            <a:spLocks/>
          </p:cNvSpPr>
          <p:nvPr/>
        </p:nvSpPr>
        <p:spPr>
          <a:xfrm>
            <a:off x="241040" y="2351314"/>
            <a:ext cx="4321021" cy="38443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One of the first works that used volumetric (3D) convolutions instead of slice-wise 2D convolutions.</a:t>
            </a:r>
          </a:p>
          <a:p>
            <a:endParaRPr lang="en-US" sz="2400" dirty="0"/>
          </a:p>
          <a:p>
            <a:r>
              <a:rPr lang="en-US" sz="2400" dirty="0"/>
              <a:t>Data augmentation by applying random non-linear transformations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7540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F948D5F-2065-477E-9C2D-60C44639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/>
              <a:t>Common DNN Architectures</a:t>
            </a:r>
            <a:r>
              <a:rPr lang="en-US" dirty="0"/>
              <a:t> for 3D segmentation – UNET 3D</a:t>
            </a:r>
            <a:endParaRPr lang="el-GR" dirty="0"/>
          </a:p>
        </p:txBody>
      </p:sp>
      <p:pic>
        <p:nvPicPr>
          <p:cNvPr id="4" name="Picture 89">
            <a:extLst>
              <a:ext uri="{FF2B5EF4-FFF2-40B4-BE49-F238E27FC236}">
                <a16:creationId xmlns:a16="http://schemas.microsoft.com/office/drawing/2014/main" id="{0F28C07E-7195-41C3-BE87-0D68157B867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1988" y="2388027"/>
            <a:ext cx="8340012" cy="2927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BDF47-5C0B-4F19-8D29-CB83241BA8B6}"/>
              </a:ext>
            </a:extLst>
          </p:cNvPr>
          <p:cNvSpPr txBox="1"/>
          <p:nvPr/>
        </p:nvSpPr>
        <p:spPr>
          <a:xfrm>
            <a:off x="336849" y="1968560"/>
            <a:ext cx="35151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3D-Unet has an analysis and a synthesis path each with four resolution steps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Shortcut connections from layers of equal resolution in the analysis path provide high-resolution features to the synthesis path</a:t>
            </a:r>
            <a:r>
              <a:rPr lang="en-US" dirty="0"/>
              <a:t>. 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1025045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AE734E9-D9D9-4336-A0C8-82506F4C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Common DNN Architectures</a:t>
            </a:r>
            <a:r>
              <a:rPr lang="en-US" dirty="0"/>
              <a:t> for 3D segmentation – 3D DenseNet</a:t>
            </a:r>
            <a:endParaRPr lang="el-GR" dirty="0"/>
          </a:p>
        </p:txBody>
      </p:sp>
      <p:pic>
        <p:nvPicPr>
          <p:cNvPr id="4" name="Picture 85">
            <a:extLst>
              <a:ext uri="{FF2B5EF4-FFF2-40B4-BE49-F238E27FC236}">
                <a16:creationId xmlns:a16="http://schemas.microsoft.com/office/drawing/2014/main" id="{DED65840-5686-4368-8513-B1A01D90D4E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0296" y="1987825"/>
            <a:ext cx="7341704" cy="3855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0E4560-95F4-4D20-9200-3F474E7EC605}"/>
              </a:ext>
            </a:extLst>
          </p:cNvPr>
          <p:cNvSpPr txBox="1"/>
          <p:nvPr/>
        </p:nvSpPr>
        <p:spPr>
          <a:xfrm>
            <a:off x="278295" y="2090253"/>
            <a:ext cx="44229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DenseNets</a:t>
            </a:r>
            <a:r>
              <a:rPr lang="en-GB" sz="2400" dirty="0"/>
              <a:t> are built on the idea that adding direct connections from any layer to all the subsequent layers in a feed-forward manner makes training easier and more accurate</a:t>
            </a:r>
            <a:br>
              <a:rPr lang="en-GB" sz="2400" dirty="0"/>
            </a:b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Direct connections between all layers help improving the flow of gradients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1741167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7DC8136-B381-4D56-95B2-E4394EDB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Common DNN Architectures</a:t>
            </a:r>
            <a:r>
              <a:rPr lang="en-US" dirty="0"/>
              <a:t> for 3D segmentation – 2 stream 3D DenseNet</a:t>
            </a:r>
            <a:endParaRPr lang="el-GR" dirty="0"/>
          </a:p>
        </p:txBody>
      </p:sp>
      <p:pic>
        <p:nvPicPr>
          <p:cNvPr id="4" name="Picture 87">
            <a:extLst>
              <a:ext uri="{FF2B5EF4-FFF2-40B4-BE49-F238E27FC236}">
                <a16:creationId xmlns:a16="http://schemas.microsoft.com/office/drawing/2014/main" id="{F5EB2A30-CFCC-4905-825B-7C7B4A7DB64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0478" y="2074611"/>
            <a:ext cx="7305415" cy="3859928"/>
          </a:xfrm>
          <a:prstGeom prst="rect">
            <a:avLst/>
          </a:prstGeom>
        </p:spPr>
      </p:pic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565EEB5C-BEFD-492E-BF5D-76FC5B9E5A80}"/>
              </a:ext>
            </a:extLst>
          </p:cNvPr>
          <p:cNvSpPr/>
          <p:nvPr/>
        </p:nvSpPr>
        <p:spPr>
          <a:xfrm>
            <a:off x="175591" y="2924430"/>
            <a:ext cx="4644887" cy="2191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Instead of concatenating the abstract features of the last layers, we fuse simpler features of the first 3D convolutional networks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4198289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8B5F640-2C9A-4CE7-82CF-3F8B441F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Dice Loss function</a:t>
            </a:r>
            <a:endParaRPr lang="el-GR" dirty="0"/>
          </a:p>
        </p:txBody>
      </p:sp>
      <p:pic>
        <p:nvPicPr>
          <p:cNvPr id="4" name="Θέση περιεχομένου 3">
            <a:extLst>
              <a:ext uri="{FF2B5EF4-FFF2-40B4-BE49-F238E27FC236}">
                <a16:creationId xmlns:a16="http://schemas.microsoft.com/office/drawing/2014/main" id="{922554A7-3093-4F16-A90C-1D1346BACA3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356" y="1973701"/>
            <a:ext cx="7192618" cy="4005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50517F00-99AC-4B13-B7A1-FE7D1D0738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9713" y="3966983"/>
            <a:ext cx="2219896" cy="1093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58034E-1C15-4FAC-A09B-D5A8259FC7E8}"/>
              </a:ext>
            </a:extLst>
          </p:cNvPr>
          <p:cNvSpPr txBox="1"/>
          <p:nvPr/>
        </p:nvSpPr>
        <p:spPr>
          <a:xfrm>
            <a:off x="367748" y="2228671"/>
            <a:ext cx="3935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Solves the problem of </a:t>
            </a:r>
            <a:r>
              <a:rPr lang="en-US" sz="2400" b="1" dirty="0"/>
              <a:t>imbalanced</a:t>
            </a:r>
            <a:r>
              <a:rPr lang="en-US" sz="2400" dirty="0"/>
              <a:t> segmentation datasets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799716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98A3FB3-0A2E-4237-BEFF-5BBED01C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76E879B-FDDE-4F5C-91F9-385CD95CB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3640"/>
            <a:ext cx="10515600" cy="4458879"/>
          </a:xfrm>
        </p:spPr>
        <p:txBody>
          <a:bodyPr/>
          <a:lstStyle/>
          <a:p>
            <a:r>
              <a:rPr lang="el-GR" dirty="0"/>
              <a:t>Magnetic resonance imaging</a:t>
            </a:r>
            <a:endParaRPr lang="en-US" dirty="0"/>
          </a:p>
          <a:p>
            <a:r>
              <a:rPr lang="el-GR" dirty="0"/>
              <a:t>Machine</a:t>
            </a:r>
            <a:r>
              <a:rPr lang="en-US" dirty="0"/>
              <a:t> </a:t>
            </a:r>
            <a:r>
              <a:rPr lang="el-GR" dirty="0"/>
              <a:t>&amp; Deep learning</a:t>
            </a:r>
            <a:endParaRPr lang="en-US" dirty="0"/>
          </a:p>
          <a:p>
            <a:r>
              <a:rPr lang="el-GR" dirty="0"/>
              <a:t>Common DNN Architectures</a:t>
            </a:r>
            <a:r>
              <a:rPr lang="en-US" dirty="0"/>
              <a:t> for 3D segmentation</a:t>
            </a:r>
          </a:p>
          <a:p>
            <a:r>
              <a:rPr lang="en-US" dirty="0"/>
              <a:t>Multi-modal brain MRI </a:t>
            </a:r>
            <a:r>
              <a:rPr lang="el-GR" dirty="0"/>
              <a:t>Datasets </a:t>
            </a:r>
            <a:endParaRPr lang="en-US" dirty="0"/>
          </a:p>
          <a:p>
            <a:r>
              <a:rPr lang="el-GR" dirty="0"/>
              <a:t>Experimental evaluation</a:t>
            </a:r>
            <a:endParaRPr lang="en-US" dirty="0"/>
          </a:p>
          <a:p>
            <a:r>
              <a:rPr lang="el-GR" dirty="0"/>
              <a:t>Experimental </a:t>
            </a:r>
            <a:r>
              <a:rPr lang="en-US" dirty="0"/>
              <a:t>results</a:t>
            </a:r>
          </a:p>
          <a:p>
            <a:r>
              <a:rPr lang="el-GR" dirty="0"/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2810089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D18EE26-6493-440E-90F9-518D76FF1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  <a:endParaRPr lang="el-GR" dirty="0"/>
          </a:p>
        </p:txBody>
      </p:sp>
      <p:pic>
        <p:nvPicPr>
          <p:cNvPr id="4" name="Θέση περιεχομένου 3">
            <a:extLst>
              <a:ext uri="{FF2B5EF4-FFF2-40B4-BE49-F238E27FC236}">
                <a16:creationId xmlns:a16="http://schemas.microsoft.com/office/drawing/2014/main" id="{0215837A-88D4-43C4-A843-943A23B82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383" y="1690688"/>
            <a:ext cx="9251802" cy="4421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952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3E5A84A-6711-4080-A6F5-A12082C41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Segmentation – 4 basic classes</a:t>
            </a:r>
            <a:endParaRPr lang="el-GR" dirty="0"/>
          </a:p>
        </p:txBody>
      </p:sp>
      <p:pic>
        <p:nvPicPr>
          <p:cNvPr id="4" name="Θέση περιεχομένου 3">
            <a:extLst>
              <a:ext uri="{FF2B5EF4-FFF2-40B4-BE49-F238E27FC236}">
                <a16:creationId xmlns:a16="http://schemas.microsoft.com/office/drawing/2014/main" id="{8C21D983-B7B1-4E19-A741-BB2EA15CA4A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3157" y="2733260"/>
            <a:ext cx="7658514" cy="2210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3F2EB1-691D-49F1-A3B2-C5FEA866C200}"/>
              </a:ext>
            </a:extLst>
          </p:cNvPr>
          <p:cNvSpPr txBox="1"/>
          <p:nvPr/>
        </p:nvSpPr>
        <p:spPr>
          <a:xfrm>
            <a:off x="258417" y="1690688"/>
            <a:ext cx="41247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White matter</a:t>
            </a:r>
            <a:r>
              <a:rPr lang="en-US" sz="2000" dirty="0"/>
              <a:t> refers to areas that are mainly made up of </a:t>
            </a:r>
            <a:r>
              <a:rPr lang="en-US" sz="2000" b="1" dirty="0"/>
              <a:t>myelinated</a:t>
            </a:r>
            <a:r>
              <a:rPr lang="en-US" sz="2000" dirty="0"/>
              <a:t> </a:t>
            </a:r>
            <a:r>
              <a:rPr lang="en-US" sz="2000" b="1" dirty="0"/>
              <a:t>axons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Grey matter </a:t>
            </a:r>
            <a:r>
              <a:rPr lang="en-US" sz="2000" dirty="0"/>
              <a:t>consists of neuronal </a:t>
            </a:r>
            <a:r>
              <a:rPr lang="en-US" sz="2000" b="1" dirty="0"/>
              <a:t>cell</a:t>
            </a:r>
            <a:r>
              <a:rPr lang="en-US" sz="2000" dirty="0"/>
              <a:t> </a:t>
            </a:r>
            <a:r>
              <a:rPr lang="en-US" sz="2000" b="1" dirty="0"/>
              <a:t>bodies</a:t>
            </a:r>
            <a:r>
              <a:rPr lang="en-US" sz="2000" dirty="0"/>
              <a:t> &amp; dendrites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Cerebrospinal fluid</a:t>
            </a:r>
            <a:r>
              <a:rPr lang="en-US" sz="2000" dirty="0"/>
              <a:t> (CSF) colorless body fluid found in the brain that acts as a </a:t>
            </a:r>
            <a:r>
              <a:rPr lang="en-US" sz="2000" b="1" dirty="0"/>
              <a:t>mechanical and immunological protection </a:t>
            </a:r>
            <a:r>
              <a:rPr lang="en-US" sz="2000" dirty="0"/>
              <a:t>to the brain inside the skull</a:t>
            </a:r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2280539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7AE78D9-4D71-4399-967A-C7A13F023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Multi-modal brain MRI </a:t>
            </a:r>
            <a:r>
              <a:rPr lang="el-GR" sz="4000" dirty="0"/>
              <a:t>Datasets</a:t>
            </a:r>
            <a:r>
              <a:rPr lang="en-US" sz="4000" dirty="0"/>
              <a:t>: ISEG 2017</a:t>
            </a:r>
            <a:endParaRPr lang="el-GR" sz="4000" dirty="0"/>
          </a:p>
        </p:txBody>
      </p:sp>
      <p:pic>
        <p:nvPicPr>
          <p:cNvPr id="4" name="Θέση περιεχομένου 3">
            <a:extLst>
              <a:ext uri="{FF2B5EF4-FFF2-40B4-BE49-F238E27FC236}">
                <a16:creationId xmlns:a16="http://schemas.microsoft.com/office/drawing/2014/main" id="{5C0C225C-E86A-4DEA-AB30-9F9A90948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3549" y="2792897"/>
            <a:ext cx="5589120" cy="2047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410FB2-AAA1-4B1C-879D-A89E74D30888}"/>
              </a:ext>
            </a:extLst>
          </p:cNvPr>
          <p:cNvSpPr txBox="1"/>
          <p:nvPr/>
        </p:nvSpPr>
        <p:spPr>
          <a:xfrm>
            <a:off x="109331" y="2252113"/>
            <a:ext cx="66393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Segmentation algorithms on 6-month infant brain MRI (MICCAI  2017 challenge)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dataset contains 10 densely annotated images from experts and 13 imaging for testing.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Test labels are not provided, and you can only see your score after uploading the results in the official website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each subject there is T1 weighted and T2 weighted image.</a:t>
            </a:r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3731715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A1A8F12-2375-4312-A970-FA48472DA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Multi-modal brain MRI </a:t>
            </a:r>
            <a:r>
              <a:rPr lang="el-GR" sz="4000" dirty="0"/>
              <a:t>Datasets</a:t>
            </a:r>
            <a:r>
              <a:rPr lang="en-US" sz="4000" dirty="0"/>
              <a:t>: MRBRAINS 2018</a:t>
            </a:r>
            <a:r>
              <a:rPr lang="el-GR" sz="4000" dirty="0"/>
              <a:t> </a:t>
            </a:r>
          </a:p>
        </p:txBody>
      </p:sp>
      <p:pic>
        <p:nvPicPr>
          <p:cNvPr id="5" name="Picture 56">
            <a:extLst>
              <a:ext uri="{FF2B5EF4-FFF2-40B4-BE49-F238E27FC236}">
                <a16:creationId xmlns:a16="http://schemas.microsoft.com/office/drawing/2014/main" id="{CC231A7C-676D-47E8-8C7A-79377A17D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8741" y="2316303"/>
            <a:ext cx="7593259" cy="2568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766AE0-429F-4601-866F-062C7B88AB22}"/>
              </a:ext>
            </a:extLst>
          </p:cNvPr>
          <p:cNvSpPr txBox="1"/>
          <p:nvPr/>
        </p:nvSpPr>
        <p:spPr>
          <a:xfrm>
            <a:off x="337931" y="2316303"/>
            <a:ext cx="45620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8 annotated subject volumes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4 classes or 8 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Includes a few pathologies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each subject there is </a:t>
            </a:r>
            <a:r>
              <a:rPr lang="en-US" dirty="0"/>
              <a:t>T1-weighted, T1-weighted inversion recovery and T2-FLAIR are provided – 3 modalities</a:t>
            </a:r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1969578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218536B-7D58-40DD-BF95-DFEDC208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Experimental evaluation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C442012-6BD2-43F7-A94F-71A0EBF2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 empty sub-volumes of 128x128x64 and 28</a:t>
            </a:r>
            <a:r>
              <a:rPr lang="en-US" baseline="30000" dirty="0"/>
              <a:t>3</a:t>
            </a:r>
          </a:p>
          <a:p>
            <a:r>
              <a:rPr lang="en-US" dirty="0"/>
              <a:t>Uniform random sampling 500 and 2k samples</a:t>
            </a:r>
          </a:p>
          <a:p>
            <a:r>
              <a:rPr lang="en-US" dirty="0"/>
              <a:t>Mean/std normalization on non-zero voxels</a:t>
            </a:r>
          </a:p>
          <a:p>
            <a:r>
              <a:rPr lang="en-US" dirty="0"/>
              <a:t>Images are registered and bias field corrected</a:t>
            </a:r>
          </a:p>
          <a:p>
            <a:r>
              <a:rPr lang="en-US" dirty="0"/>
              <a:t>First subject was used as validation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l-GR" baseline="30000" dirty="0"/>
          </a:p>
        </p:txBody>
      </p:sp>
    </p:spTree>
    <p:extLst>
      <p:ext uri="{BB962C8B-B14F-4D97-AF65-F5344CB8AC3E}">
        <p14:creationId xmlns:p14="http://schemas.microsoft.com/office/powerpoint/2010/main" val="3187627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218536B-7D58-40DD-BF95-DFEDC208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Experimental evaluation</a:t>
            </a:r>
            <a:r>
              <a:rPr lang="en-US" dirty="0"/>
              <a:t> – model summary</a:t>
            </a:r>
            <a:endParaRPr lang="el-GR" dirty="0"/>
          </a:p>
        </p:txBody>
      </p:sp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BBC0292B-8B23-4E11-BA4F-149BA952DF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1615611"/>
              </p:ext>
            </p:extLst>
          </p:nvPr>
        </p:nvGraphicFramePr>
        <p:xfrm>
          <a:off x="326570" y="1567543"/>
          <a:ext cx="11597951" cy="46625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8606">
                  <a:extLst>
                    <a:ext uri="{9D8B030D-6E8A-4147-A177-3AD203B41FA5}">
                      <a16:colId xmlns:a16="http://schemas.microsoft.com/office/drawing/2014/main" val="2168589254"/>
                    </a:ext>
                  </a:extLst>
                </a:gridCol>
                <a:gridCol w="1809658">
                  <a:extLst>
                    <a:ext uri="{9D8B030D-6E8A-4147-A177-3AD203B41FA5}">
                      <a16:colId xmlns:a16="http://schemas.microsoft.com/office/drawing/2014/main" val="1177943091"/>
                    </a:ext>
                  </a:extLst>
                </a:gridCol>
                <a:gridCol w="1233354">
                  <a:extLst>
                    <a:ext uri="{9D8B030D-6E8A-4147-A177-3AD203B41FA5}">
                      <a16:colId xmlns:a16="http://schemas.microsoft.com/office/drawing/2014/main" val="1893177304"/>
                    </a:ext>
                  </a:extLst>
                </a:gridCol>
                <a:gridCol w="2037523">
                  <a:extLst>
                    <a:ext uri="{9D8B030D-6E8A-4147-A177-3AD203B41FA5}">
                      <a16:colId xmlns:a16="http://schemas.microsoft.com/office/drawing/2014/main" val="3101846520"/>
                    </a:ext>
                  </a:extLst>
                </a:gridCol>
                <a:gridCol w="1518738">
                  <a:extLst>
                    <a:ext uri="{9D8B030D-6E8A-4147-A177-3AD203B41FA5}">
                      <a16:colId xmlns:a16="http://schemas.microsoft.com/office/drawing/2014/main" val="1642343833"/>
                    </a:ext>
                  </a:extLst>
                </a:gridCol>
                <a:gridCol w="2038628">
                  <a:extLst>
                    <a:ext uri="{9D8B030D-6E8A-4147-A177-3AD203B41FA5}">
                      <a16:colId xmlns:a16="http://schemas.microsoft.com/office/drawing/2014/main" val="1635534346"/>
                    </a:ext>
                  </a:extLst>
                </a:gridCol>
                <a:gridCol w="1411444">
                  <a:extLst>
                    <a:ext uri="{9D8B030D-6E8A-4147-A177-3AD203B41FA5}">
                      <a16:colId xmlns:a16="http://schemas.microsoft.com/office/drawing/2014/main" val="1191669875"/>
                    </a:ext>
                  </a:extLst>
                </a:gridCol>
              </a:tblGrid>
              <a:tr h="8063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#Parameters (in millions)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# Layers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Volume size (ISEG/MrBrains)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Input Channels (MRI modalities)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GPU Training Memory (ISEG/MrBrains) in GB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Total train time in hours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697509"/>
                  </a:ext>
                </a:extLst>
              </a:tr>
              <a:tr h="3219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Vnet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600" dirty="0">
                          <a:solidFill>
                            <a:schemeClr val="bg1"/>
                          </a:solidFill>
                          <a:effectLst/>
                        </a:rPr>
                        <a:t>~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45M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113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128x128x (64/32)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4.1/3.9 GB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6h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728261"/>
                  </a:ext>
                </a:extLst>
              </a:tr>
              <a:tr h="3219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Vnet light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~25M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84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128x128x (64/32)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2.5/2.0 GB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5h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748901"/>
                  </a:ext>
                </a:extLst>
              </a:tr>
              <a:tr h="3219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3D-Unet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600" dirty="0">
                          <a:solidFill>
                            <a:schemeClr val="bg1"/>
                          </a:solidFill>
                          <a:effectLst/>
                        </a:rPr>
                        <a:t>~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10M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95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128x128x (64/32)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1, 2, 3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3.7/1.9 GB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4h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208790"/>
                  </a:ext>
                </a:extLst>
              </a:tr>
              <a:tr h="3978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3D-Densenet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~2.7M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34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  <a:r>
                        <a:rPr lang="en-US" sz="1600" baseline="300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1, 2, 3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1.6 GB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10h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162485"/>
                  </a:ext>
                </a:extLst>
              </a:tr>
              <a:tr h="8193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2stream-3D-Densenet (late fusion)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~5.2M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67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  <a:r>
                        <a:rPr lang="en-US" sz="1600" baseline="300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2 GB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12h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871473"/>
                  </a:ext>
                </a:extLst>
              </a:tr>
              <a:tr h="8193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2stream-3D-Densenet (early fusion)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~2.9M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  <a:r>
                        <a:rPr lang="en-US" sz="1600" baseline="300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1.7 GB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12h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552153"/>
                  </a:ext>
                </a:extLst>
              </a:tr>
              <a:tr h="8193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3stream-3D-Densenet (early fusion)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~3.4M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43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  <a:r>
                        <a:rPr lang="en-US" sz="1600" baseline="300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2.5 GB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16h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563" marR="67563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990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642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218536B-7D58-40DD-BF95-DFEDC208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on ISEG 2017, 2 modalities, 4 classes</a:t>
            </a:r>
            <a:endParaRPr lang="el-GR" dirty="0"/>
          </a:p>
        </p:txBody>
      </p:sp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9B5FFCBB-E3B4-4A71-A306-85661E3B1B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394645"/>
              </p:ext>
            </p:extLst>
          </p:nvPr>
        </p:nvGraphicFramePr>
        <p:xfrm>
          <a:off x="233266" y="1497292"/>
          <a:ext cx="11569958" cy="49955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0281">
                  <a:extLst>
                    <a:ext uri="{9D8B030D-6E8A-4147-A177-3AD203B41FA5}">
                      <a16:colId xmlns:a16="http://schemas.microsoft.com/office/drawing/2014/main" val="2683914749"/>
                    </a:ext>
                  </a:extLst>
                </a:gridCol>
                <a:gridCol w="2507189">
                  <a:extLst>
                    <a:ext uri="{9D8B030D-6E8A-4147-A177-3AD203B41FA5}">
                      <a16:colId xmlns:a16="http://schemas.microsoft.com/office/drawing/2014/main" val="98840746"/>
                    </a:ext>
                  </a:extLst>
                </a:gridCol>
                <a:gridCol w="2291005">
                  <a:extLst>
                    <a:ext uri="{9D8B030D-6E8A-4147-A177-3AD203B41FA5}">
                      <a16:colId xmlns:a16="http://schemas.microsoft.com/office/drawing/2014/main" val="1901269151"/>
                    </a:ext>
                  </a:extLst>
                </a:gridCol>
                <a:gridCol w="2142803">
                  <a:extLst>
                    <a:ext uri="{9D8B030D-6E8A-4147-A177-3AD203B41FA5}">
                      <a16:colId xmlns:a16="http://schemas.microsoft.com/office/drawing/2014/main" val="277033060"/>
                    </a:ext>
                  </a:extLst>
                </a:gridCol>
                <a:gridCol w="2618680">
                  <a:extLst>
                    <a:ext uri="{9D8B030D-6E8A-4147-A177-3AD203B41FA5}">
                      <a16:colId xmlns:a16="http://schemas.microsoft.com/office/drawing/2014/main" val="4204234260"/>
                    </a:ext>
                  </a:extLst>
                </a:gridCol>
              </a:tblGrid>
              <a:tr h="8413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Average DSC (%)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CSF (%)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GM (%)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WM (%)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939673"/>
                  </a:ext>
                </a:extLst>
              </a:tr>
              <a:tr h="41139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Vnet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87.20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92.53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71.42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84.88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568253"/>
                  </a:ext>
                </a:extLst>
              </a:tr>
              <a:tr h="4281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Vnet light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83.79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87.51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69.07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80.04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10706"/>
                  </a:ext>
                </a:extLst>
              </a:tr>
              <a:tr h="41139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3D-Unet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93.84 </a:t>
                      </a:r>
                      <a:endParaRPr lang="el-GR" sz="2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94.99</a:t>
                      </a:r>
                      <a:endParaRPr lang="el-GR" sz="2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90.84</a:t>
                      </a:r>
                      <a:endParaRPr lang="el-GR" sz="2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89.51</a:t>
                      </a:r>
                      <a:endParaRPr lang="el-GR" sz="2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898365"/>
                  </a:ext>
                </a:extLst>
              </a:tr>
              <a:tr h="84135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3D-Densenet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75.51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79.40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74.90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63.92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629934"/>
                  </a:ext>
                </a:extLst>
              </a:tr>
              <a:tr h="7538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2stream-3D-Densenet (late fusion)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76.65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79.51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72.43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63.01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086920"/>
                  </a:ext>
                </a:extLst>
              </a:tr>
              <a:tr h="7538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2stream-3D-Densenet (early fusion)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78.63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86.23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75.72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70.71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469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642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218536B-7D58-40DD-BF95-DFEDC208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on MR-Brains 2018, 3 modalities, 4 classes</a:t>
            </a:r>
            <a:endParaRPr lang="el-GR" dirty="0"/>
          </a:p>
        </p:txBody>
      </p:sp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E85BE651-B703-49E2-A2EF-E522A85899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8455941"/>
              </p:ext>
            </p:extLst>
          </p:nvPr>
        </p:nvGraphicFramePr>
        <p:xfrm>
          <a:off x="307910" y="1940768"/>
          <a:ext cx="11045891" cy="46669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81365">
                  <a:extLst>
                    <a:ext uri="{9D8B030D-6E8A-4147-A177-3AD203B41FA5}">
                      <a16:colId xmlns:a16="http://schemas.microsoft.com/office/drawing/2014/main" val="765493907"/>
                    </a:ext>
                  </a:extLst>
                </a:gridCol>
                <a:gridCol w="1993847">
                  <a:extLst>
                    <a:ext uri="{9D8B030D-6E8A-4147-A177-3AD203B41FA5}">
                      <a16:colId xmlns:a16="http://schemas.microsoft.com/office/drawing/2014/main" val="1572635870"/>
                    </a:ext>
                  </a:extLst>
                </a:gridCol>
                <a:gridCol w="1743531">
                  <a:extLst>
                    <a:ext uri="{9D8B030D-6E8A-4147-A177-3AD203B41FA5}">
                      <a16:colId xmlns:a16="http://schemas.microsoft.com/office/drawing/2014/main" val="3824221371"/>
                    </a:ext>
                  </a:extLst>
                </a:gridCol>
                <a:gridCol w="1812803">
                  <a:extLst>
                    <a:ext uri="{9D8B030D-6E8A-4147-A177-3AD203B41FA5}">
                      <a16:colId xmlns:a16="http://schemas.microsoft.com/office/drawing/2014/main" val="308539352"/>
                    </a:ext>
                  </a:extLst>
                </a:gridCol>
                <a:gridCol w="2214345">
                  <a:extLst>
                    <a:ext uri="{9D8B030D-6E8A-4147-A177-3AD203B41FA5}">
                      <a16:colId xmlns:a16="http://schemas.microsoft.com/office/drawing/2014/main" val="1573079733"/>
                    </a:ext>
                  </a:extLst>
                </a:gridCol>
              </a:tblGrid>
              <a:tr h="9619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Average DSC (%)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CSF (%)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GM (%)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WM (%)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74213"/>
                  </a:ext>
                </a:extLst>
              </a:tr>
              <a:tr h="47040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Vnet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83.04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79.88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83.04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77.34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465379"/>
                  </a:ext>
                </a:extLst>
              </a:tr>
              <a:tr h="48973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Vnet light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82.63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77.80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84.85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76.15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22406"/>
                  </a:ext>
                </a:extLst>
              </a:tr>
              <a:tr h="47040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3D-Unet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86.64</a:t>
                      </a:r>
                      <a:endParaRPr lang="el-GR" sz="2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80.57</a:t>
                      </a:r>
                      <a:endParaRPr lang="el-GR" sz="2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85.01</a:t>
                      </a:r>
                      <a:endParaRPr lang="el-GR" sz="2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82.83</a:t>
                      </a:r>
                      <a:endParaRPr lang="el-GR" sz="2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955364"/>
                  </a:ext>
                </a:extLst>
              </a:tr>
              <a:tr h="4372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3D-Densenet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65.11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59.96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49.93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67.02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870503"/>
                  </a:ext>
                </a:extLst>
              </a:tr>
              <a:tr h="4932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2stream-3D-Densenet (late fusion)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r>
                        <a:rPr lang="el-GR" sz="180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.21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54.00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60.42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71.75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404411"/>
                  </a:ext>
                </a:extLst>
              </a:tr>
              <a:tr h="4932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2stream-3D-Densenet (early fusion)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70.02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64.07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61.01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71.97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482424"/>
                  </a:ext>
                </a:extLst>
              </a:tr>
              <a:tr h="4932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3 stream 3D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</a:rPr>
                        <a:t>Densenet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 – early fusion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76.89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72.06</a:t>
                      </a:r>
                      <a:endParaRPr lang="el-GR" sz="2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69.43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80.08</a:t>
                      </a:r>
                      <a:endParaRPr lang="el-GR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899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037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218536B-7D58-40DD-BF95-DFEDC208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Experimental </a:t>
            </a:r>
            <a:r>
              <a:rPr lang="en-US" dirty="0"/>
              <a:t>results - Summary</a:t>
            </a:r>
            <a:endParaRPr lang="el-GR" dirty="0"/>
          </a:p>
        </p:txBody>
      </p:sp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E2694EA9-4C78-43A0-9DBA-DE0E9F59B5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9521054"/>
              </p:ext>
            </p:extLst>
          </p:nvPr>
        </p:nvGraphicFramePr>
        <p:xfrm>
          <a:off x="625151" y="2192694"/>
          <a:ext cx="10515600" cy="43001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40139">
                  <a:extLst>
                    <a:ext uri="{9D8B030D-6E8A-4147-A177-3AD203B41FA5}">
                      <a16:colId xmlns:a16="http://schemas.microsoft.com/office/drawing/2014/main" val="1741928732"/>
                    </a:ext>
                  </a:extLst>
                </a:gridCol>
                <a:gridCol w="2316827">
                  <a:extLst>
                    <a:ext uri="{9D8B030D-6E8A-4147-A177-3AD203B41FA5}">
                      <a16:colId xmlns:a16="http://schemas.microsoft.com/office/drawing/2014/main" val="887309388"/>
                    </a:ext>
                  </a:extLst>
                </a:gridCol>
                <a:gridCol w="2858634">
                  <a:extLst>
                    <a:ext uri="{9D8B030D-6E8A-4147-A177-3AD203B41FA5}">
                      <a16:colId xmlns:a16="http://schemas.microsoft.com/office/drawing/2014/main" val="1082403265"/>
                    </a:ext>
                  </a:extLst>
                </a:gridCol>
              </a:tblGrid>
              <a:tr h="9561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DSC in %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I-Seg 2017</a:t>
                      </a:r>
                      <a:b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4 classes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MrBrains 2018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4 classes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296320"/>
                  </a:ext>
                </a:extLst>
              </a:tr>
              <a:tr h="4661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Vnet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87.20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83.04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430040"/>
                  </a:ext>
                </a:extLst>
              </a:tr>
              <a:tr h="4851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Vnet light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83.79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82.63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45830"/>
                  </a:ext>
                </a:extLst>
              </a:tr>
              <a:tr h="4661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3D-Unet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93.84 </a:t>
                      </a:r>
                      <a:endParaRPr lang="el-GR" sz="2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86.64</a:t>
                      </a:r>
                      <a:endParaRPr lang="el-GR" sz="2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023972"/>
                  </a:ext>
                </a:extLst>
              </a:tr>
              <a:tr h="4709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3D-Densenet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75.51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65.11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074346"/>
                  </a:ext>
                </a:extLst>
              </a:tr>
              <a:tr h="4851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2 stream-3D-Densenet (late fusion)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76.65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r>
                        <a:rPr lang="el-GR" sz="200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.21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466388"/>
                  </a:ext>
                </a:extLst>
              </a:tr>
              <a:tr h="4851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2 stream-3D-Densenet (early fusion)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78.63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70.02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749108"/>
                  </a:ext>
                </a:extLst>
              </a:tr>
              <a:tr h="4851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3 stream 3D-Densenet (early fusion)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l-GR" sz="2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76.89</a:t>
                      </a:r>
                      <a:endParaRPr lang="el-GR" sz="2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918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225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CF47089-A75A-4B28-BD47-18801A06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dice coefficient – Unet3D MrBrains 2018</a:t>
            </a:r>
            <a:endParaRPr lang="el-GR" dirty="0"/>
          </a:p>
        </p:txBody>
      </p:sp>
      <p:pic>
        <p:nvPicPr>
          <p:cNvPr id="5" name="Picture 100" descr="C:\Users\adaloglou\AppData\Local\Microsoft\Windows\INetCache\Content.Word\mr_brains_unet_dsc.png">
            <a:extLst>
              <a:ext uri="{FF2B5EF4-FFF2-40B4-BE49-F238E27FC236}">
                <a16:creationId xmlns:a16="http://schemas.microsoft.com/office/drawing/2014/main" id="{7B3029DD-26C4-423E-8ACE-171227AADA2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064" y="1690688"/>
            <a:ext cx="6207871" cy="45604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513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9F592F5-60DB-4EBE-A5FD-FF348189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Magnetic resonance imaging</a:t>
            </a:r>
          </a:p>
        </p:txBody>
      </p:sp>
      <p:pic>
        <p:nvPicPr>
          <p:cNvPr id="4" name="Θέση περιεχομένου 3">
            <a:extLst>
              <a:ext uri="{FF2B5EF4-FFF2-40B4-BE49-F238E27FC236}">
                <a16:creationId xmlns:a16="http://schemas.microsoft.com/office/drawing/2014/main" id="{AE149849-6682-4929-BB18-2D3FC117BEE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025" y="1921442"/>
            <a:ext cx="5555603" cy="42367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285A2BB1-E396-4BD6-B4D2-040821F6A41D}"/>
              </a:ext>
            </a:extLst>
          </p:cNvPr>
          <p:cNvSpPr/>
          <p:nvPr/>
        </p:nvSpPr>
        <p:spPr>
          <a:xfrm>
            <a:off x="595604" y="1766215"/>
            <a:ext cx="56785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MR signal rapidly fades due to two </a:t>
            </a:r>
            <a:r>
              <a:rPr lang="en-US" sz="2400" b="1" dirty="0"/>
              <a:t>independent processes</a:t>
            </a:r>
            <a:r>
              <a:rPr lang="en-US" sz="2400" dirty="0"/>
              <a:t>:</a:t>
            </a:r>
            <a:r>
              <a:rPr lang="en-US" sz="2400" b="1" dirty="0"/>
              <a:t> </a:t>
            </a:r>
          </a:p>
          <a:p>
            <a:pPr marL="228600" indent="-228600">
              <a:buFont typeface="+mj-lt"/>
              <a:buAutoNum type="arabicPeriod"/>
            </a:pPr>
            <a:endParaRPr lang="en-US" sz="2400" b="1" dirty="0"/>
          </a:p>
          <a:p>
            <a:pPr marL="228600" indent="-228600">
              <a:buFont typeface="+mj-lt"/>
              <a:buAutoNum type="arabicPeriod"/>
            </a:pPr>
            <a:r>
              <a:rPr lang="en-US" sz="2400" b="1" dirty="0"/>
              <a:t>T1 relaxation: </a:t>
            </a:r>
            <a:r>
              <a:rPr lang="en-US" sz="2400" dirty="0"/>
              <a:t>received MR signal slowly fades due to the nuclei dissipation, </a:t>
            </a:r>
            <a:r>
              <a:rPr lang="en-US" sz="2400" b="1" dirty="0"/>
              <a:t>excessing energy </a:t>
            </a:r>
            <a:r>
              <a:rPr lang="en-US" sz="2400" dirty="0"/>
              <a:t>to their surroundings.</a:t>
            </a:r>
          </a:p>
          <a:p>
            <a:pPr marL="228600" indent="-228600">
              <a:buFont typeface="+mj-lt"/>
              <a:buAutoNum type="arabicPeriod"/>
            </a:pPr>
            <a:endParaRPr lang="en-US" sz="2400" dirty="0"/>
          </a:p>
          <a:p>
            <a:pPr marL="228600" indent="-228600">
              <a:buFont typeface="+mj-lt"/>
              <a:buAutoNum type="arabicPeriod"/>
            </a:pPr>
            <a:endParaRPr lang="en-US" sz="2400" dirty="0"/>
          </a:p>
          <a:p>
            <a:pPr marL="228600" indent="-228600">
              <a:buFont typeface="+mj-lt"/>
              <a:buAutoNum type="arabicPeriod"/>
            </a:pPr>
            <a:r>
              <a:rPr lang="en-US" sz="2400" b="1" dirty="0"/>
              <a:t> T2 relaxation: </a:t>
            </a:r>
            <a:r>
              <a:rPr lang="en-US" sz="2400" dirty="0"/>
              <a:t>the individual magnetization </a:t>
            </a:r>
            <a:r>
              <a:rPr lang="en-US" sz="2400" b="1" dirty="0"/>
              <a:t>vectors</a:t>
            </a:r>
            <a:r>
              <a:rPr lang="en-US" sz="2400" dirty="0"/>
              <a:t> begin to </a:t>
            </a:r>
            <a:r>
              <a:rPr lang="en-US" sz="2400" b="1" dirty="0"/>
              <a:t>cancel each other </a:t>
            </a:r>
            <a:r>
              <a:rPr lang="en-US" sz="2400" dirty="0"/>
              <a:t>out instead of adding together, due to loss of phase coherence.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05637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37335F-8A8B-4379-AF13-F4F02ACB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dice loss – Unet3D MrBrains 2018</a:t>
            </a:r>
            <a:endParaRPr lang="el-GR" dirty="0"/>
          </a:p>
        </p:txBody>
      </p:sp>
      <p:pic>
        <p:nvPicPr>
          <p:cNvPr id="7" name="Picture 98" descr="C:\Users\adaloglou\AppData\Local\Microsoft\Windows\INetCache\Content.Word\mr_brains_unet_loss.png">
            <a:extLst>
              <a:ext uri="{FF2B5EF4-FFF2-40B4-BE49-F238E27FC236}">
                <a16:creationId xmlns:a16="http://schemas.microsoft.com/office/drawing/2014/main" id="{3612BFCE-23BE-45DA-B2E7-71DA04B0062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158" y="1821316"/>
            <a:ext cx="6281684" cy="4486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6523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39CF9E9-24B8-462C-B310-7489DD1BF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269"/>
            <a:ext cx="10515600" cy="1325563"/>
          </a:xfrm>
        </p:spPr>
        <p:txBody>
          <a:bodyPr/>
          <a:lstStyle/>
          <a:p>
            <a:r>
              <a:rPr lang="en-GB" dirty="0"/>
              <a:t>Visualization of output feature volumes</a:t>
            </a:r>
            <a:endParaRPr lang="el-GR" dirty="0"/>
          </a:p>
        </p:txBody>
      </p:sp>
      <p:pic>
        <p:nvPicPr>
          <p:cNvPr id="7170" name="Picture 2" descr="feratures">
            <a:extLst>
              <a:ext uri="{FF2B5EF4-FFF2-40B4-BE49-F238E27FC236}">
                <a16:creationId xmlns:a16="http://schemas.microsoft.com/office/drawing/2014/main" id="{1525A5E6-EDA8-46F5-AE79-D4EBF2839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012" y="1389309"/>
            <a:ext cx="2628900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6" descr="C:\Users\adaloglou\AppData\Local\Microsoft\Windows\INetCache\Content.Word\feratures - Copy.png">
            <a:extLst>
              <a:ext uri="{FF2B5EF4-FFF2-40B4-BE49-F238E27FC236}">
                <a16:creationId xmlns:a16="http://schemas.microsoft.com/office/drawing/2014/main" id="{A02B1983-BAF0-4E79-910B-4762F93C4B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157" y="1389309"/>
            <a:ext cx="2590800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80" descr="C:\Users\adaloglou\AppData\Local\Microsoft\Windows\INetCache\Content.Word\feats3.png">
            <a:extLst>
              <a:ext uri="{FF2B5EF4-FFF2-40B4-BE49-F238E27FC236}">
                <a16:creationId xmlns:a16="http://schemas.microsoft.com/office/drawing/2014/main" id="{297C9A1F-40A9-4313-A0DF-D2F15377428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389309"/>
            <a:ext cx="25908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1" name="Picture 3" descr="feats3 - Copy">
            <a:extLst>
              <a:ext uri="{FF2B5EF4-FFF2-40B4-BE49-F238E27FC236}">
                <a16:creationId xmlns:a16="http://schemas.microsoft.com/office/drawing/2014/main" id="{2D4CE724-9EC6-4872-836F-CC4727857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012" y="4067194"/>
            <a:ext cx="2674937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feats2">
            <a:extLst>
              <a:ext uri="{FF2B5EF4-FFF2-40B4-BE49-F238E27FC236}">
                <a16:creationId xmlns:a16="http://schemas.microsoft.com/office/drawing/2014/main" id="{373AFDB8-3A39-44FA-BE5C-286C2348F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157" y="4075131"/>
            <a:ext cx="2598737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0" descr="C:\Users\adaloglou\AppData\Local\Microsoft\Windows\INetCache\Content.Word\feats2 - Copy.png">
            <a:extLst>
              <a:ext uri="{FF2B5EF4-FFF2-40B4-BE49-F238E27FC236}">
                <a16:creationId xmlns:a16="http://schemas.microsoft.com/office/drawing/2014/main" id="{380A71E3-EDD5-409B-B7A0-7F8F105AD09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525" y="4027506"/>
            <a:ext cx="2657475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F0850-5444-4A6B-A517-F7F5806BABD0}"/>
              </a:ext>
            </a:extLst>
          </p:cNvPr>
          <p:cNvSpPr txBox="1"/>
          <p:nvPr/>
        </p:nvSpPr>
        <p:spPr>
          <a:xfrm>
            <a:off x="0" y="2274638"/>
            <a:ext cx="372301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High semantic structures are learned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network tries to somehow reconstruct the input brain structures to predict a good volumetric brain segmentation</a:t>
            </a:r>
          </a:p>
          <a:p>
            <a:endParaRPr lang="en-GB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45138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2DDD456-8CF8-4727-9382-7122B8B6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93913"/>
            <a:ext cx="11111948" cy="1411357"/>
          </a:xfrm>
        </p:spPr>
        <p:txBody>
          <a:bodyPr>
            <a:normAutofit fontScale="90000"/>
          </a:bodyPr>
          <a:lstStyle/>
          <a:p>
            <a:r>
              <a:rPr lang="en-GB" dirty="0"/>
              <a:t>Visualizing predicted sub-volume predictions on validation set</a:t>
            </a:r>
            <a:br>
              <a:rPr lang="el-GR" dirty="0"/>
            </a:br>
            <a:endParaRPr lang="el-GR" dirty="0"/>
          </a:p>
        </p:txBody>
      </p:sp>
      <p:pic>
        <p:nvPicPr>
          <p:cNvPr id="4" name="Picture 96" descr="C:\Users\adaloglou\AppData\Local\Microsoft\Windows\INetCache\Content.Word\pred.png">
            <a:extLst>
              <a:ext uri="{FF2B5EF4-FFF2-40B4-BE49-F238E27FC236}">
                <a16:creationId xmlns:a16="http://schemas.microsoft.com/office/drawing/2014/main" id="{20DEB844-2137-46AF-9680-D1D716E8EFF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2" y="3827618"/>
            <a:ext cx="10515600" cy="25339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B3A854-C07C-47F1-B6CD-DFDDC723B1F9}"/>
              </a:ext>
            </a:extLst>
          </p:cNvPr>
          <p:cNvSpPr txBox="1"/>
          <p:nvPr/>
        </p:nvSpPr>
        <p:spPr>
          <a:xfrm>
            <a:off x="1331842" y="2444473"/>
            <a:ext cx="8448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network predicts air voxels with excellent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predictions are not so good near the boundaries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248728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7" descr="C:\Users\adaloglou\AppData\Local\Microsoft\Windows\INetCache\Content.Word\comparison.png">
            <a:extLst>
              <a:ext uri="{FF2B5EF4-FFF2-40B4-BE49-F238E27FC236}">
                <a16:creationId xmlns:a16="http://schemas.microsoft.com/office/drawing/2014/main" id="{40CDB58B-DEE7-4636-806A-465EF47532F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69" y="1825625"/>
            <a:ext cx="921566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F7117B16-72AC-4C83-B980-5492A94E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Comparison with ground truth segmentation 1/2</a:t>
            </a:r>
            <a:br>
              <a:rPr lang="el-GR" dirty="0"/>
            </a:br>
            <a:endParaRPr lang="el-GR" dirty="0"/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09C69964-1D7E-4FFD-A264-BE3DB4DFE3FD}"/>
              </a:ext>
            </a:extLst>
          </p:cNvPr>
          <p:cNvSpPr/>
          <p:nvPr/>
        </p:nvSpPr>
        <p:spPr>
          <a:xfrm>
            <a:off x="1938130" y="4800600"/>
            <a:ext cx="546652" cy="417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DD8008E7-24A6-4F38-B114-9EB9FA134933}"/>
              </a:ext>
            </a:extLst>
          </p:cNvPr>
          <p:cNvSpPr/>
          <p:nvPr/>
        </p:nvSpPr>
        <p:spPr>
          <a:xfrm>
            <a:off x="6801678" y="4953000"/>
            <a:ext cx="546652" cy="417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3EAA9067-D1B1-4EAF-954A-54C1FC41A620}"/>
              </a:ext>
            </a:extLst>
          </p:cNvPr>
          <p:cNvSpPr/>
          <p:nvPr/>
        </p:nvSpPr>
        <p:spPr>
          <a:xfrm>
            <a:off x="7275443" y="3140765"/>
            <a:ext cx="665922" cy="518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1731E4A4-671F-4156-9D64-F047E5611280}"/>
              </a:ext>
            </a:extLst>
          </p:cNvPr>
          <p:cNvSpPr/>
          <p:nvPr/>
        </p:nvSpPr>
        <p:spPr>
          <a:xfrm>
            <a:off x="2484782" y="3169754"/>
            <a:ext cx="665922" cy="518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1008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7DA6461-540E-4DB5-B399-82687728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 Slice segmentation G.T. VS Combined segmentation from 4 overlapping predictions </a:t>
            </a:r>
            <a:endParaRPr lang="el-GR" dirty="0"/>
          </a:p>
        </p:txBody>
      </p:sp>
      <p:pic>
        <p:nvPicPr>
          <p:cNvPr id="4" name="Θέση περιεχομένου 3">
            <a:extLst>
              <a:ext uri="{FF2B5EF4-FFF2-40B4-BE49-F238E27FC236}">
                <a16:creationId xmlns:a16="http://schemas.microsoft.com/office/drawing/2014/main" id="{96DE709B-DF8C-4059-B376-D51C6BFD023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347" y="2103546"/>
            <a:ext cx="3564184" cy="3560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5624364F-87D9-4001-A636-E4FC24C09F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530" y="2103546"/>
            <a:ext cx="3564183" cy="35601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853BC4DF-50BB-4BCD-AFB6-55E1C5E03C82}"/>
              </a:ext>
            </a:extLst>
          </p:cNvPr>
          <p:cNvSpPr/>
          <p:nvPr/>
        </p:nvSpPr>
        <p:spPr>
          <a:xfrm>
            <a:off x="2594113" y="3729557"/>
            <a:ext cx="337930" cy="308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161A9D8B-BB5F-495A-A62F-10A7A0BD9BBB}"/>
              </a:ext>
            </a:extLst>
          </p:cNvPr>
          <p:cNvSpPr/>
          <p:nvPr/>
        </p:nvSpPr>
        <p:spPr>
          <a:xfrm>
            <a:off x="6158297" y="3729557"/>
            <a:ext cx="337930" cy="308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7F07F63F-EABB-4CFC-9506-0F004D0C8F2A}"/>
              </a:ext>
            </a:extLst>
          </p:cNvPr>
          <p:cNvSpPr/>
          <p:nvPr/>
        </p:nvSpPr>
        <p:spPr>
          <a:xfrm>
            <a:off x="2835965" y="4855992"/>
            <a:ext cx="337930" cy="308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136E77E0-4E59-4480-9A45-4FA30AA1966F}"/>
              </a:ext>
            </a:extLst>
          </p:cNvPr>
          <p:cNvSpPr/>
          <p:nvPr/>
        </p:nvSpPr>
        <p:spPr>
          <a:xfrm>
            <a:off x="6400149" y="4855992"/>
            <a:ext cx="337930" cy="308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56948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F94E63E-31E5-4110-B5DF-A790E871D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Zoo PyTorch – alpha release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BD9046F-6132-46D9-827D-A2AE2FDA8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6913"/>
            <a:ext cx="10515600" cy="404005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Collection of 3D deep architectures for medical image segmentation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Data loaders for all publicly available medical datasets</a:t>
            </a:r>
          </a:p>
          <a:p>
            <a:endParaRPr lang="en-US" sz="3200" dirty="0"/>
          </a:p>
          <a:p>
            <a:r>
              <a:rPr lang="en-US" sz="3200" dirty="0"/>
              <a:t>Pretrained models</a:t>
            </a:r>
            <a:br>
              <a:rPr lang="en-US" sz="3200" dirty="0"/>
            </a:br>
            <a:endParaRPr lang="en-US" sz="3200" dirty="0">
              <a:hlinkClick r:id="rId2"/>
            </a:endParaRPr>
          </a:p>
          <a:p>
            <a:r>
              <a:rPr lang="en-US" sz="3200" u="sng" dirty="0">
                <a:hlinkClick r:id="rId2"/>
              </a:rPr>
              <a:t>https://github.com/black0017/MedicalZooPytorch</a:t>
            </a:r>
            <a:endParaRPr lang="el-GR" sz="3200" dirty="0"/>
          </a:p>
        </p:txBody>
      </p:sp>
    </p:spTree>
    <p:extLst>
      <p:ext uri="{BB962C8B-B14F-4D97-AF65-F5344CB8AC3E}">
        <p14:creationId xmlns:p14="http://schemas.microsoft.com/office/powerpoint/2010/main" val="1107772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CEAB9DD-B73F-4FEE-BAEF-F6E880DB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Magnetic resonance imaging</a:t>
            </a:r>
          </a:p>
        </p:txBody>
      </p:sp>
      <p:pic>
        <p:nvPicPr>
          <p:cNvPr id="4" name="Θέση περιεχομένου 3">
            <a:extLst>
              <a:ext uri="{FF2B5EF4-FFF2-40B4-BE49-F238E27FC236}">
                <a16:creationId xmlns:a16="http://schemas.microsoft.com/office/drawing/2014/main" id="{EC35AA85-8E7C-42D4-AE36-290A091B315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71" y="1549333"/>
            <a:ext cx="4665925" cy="226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872837D1-7447-40CF-A647-AF5A370BF0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30471" y="4028373"/>
            <a:ext cx="4665925" cy="23910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3482C4-0747-45BA-85A4-944311964DD4}"/>
              </a:ext>
            </a:extLst>
          </p:cNvPr>
          <p:cNvSpPr txBox="1"/>
          <p:nvPr/>
        </p:nvSpPr>
        <p:spPr>
          <a:xfrm>
            <a:off x="367748" y="1779104"/>
            <a:ext cx="61324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The</a:t>
            </a:r>
            <a:r>
              <a:rPr lang="en-US" sz="2400" b="1" dirty="0"/>
              <a:t> T1 </a:t>
            </a:r>
            <a:r>
              <a:rPr lang="en-US" sz="2400" dirty="0"/>
              <a:t>time of a tissue is </a:t>
            </a:r>
            <a:r>
              <a:rPr lang="en-US" sz="2400" b="1" dirty="0"/>
              <a:t>the time it takes the excited spins to recover </a:t>
            </a:r>
            <a:r>
              <a:rPr lang="en-US" sz="2400" dirty="0"/>
              <a:t>and be available for the next excitation.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l-GR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b="1" dirty="0"/>
              <a:t>T2</a:t>
            </a:r>
            <a:r>
              <a:rPr lang="en-US" sz="2400" dirty="0"/>
              <a:t> time mostly determines </a:t>
            </a:r>
            <a:r>
              <a:rPr lang="en-US" sz="2400" b="1" dirty="0"/>
              <a:t>how quickly an MR signal fades</a:t>
            </a:r>
            <a:r>
              <a:rPr lang="en-US" sz="2400" dirty="0"/>
              <a:t> after excitation.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Images with contrast that is mainly determined by T1,T2 are called T1, T2-weighted images accordingly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123152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4F12D17-4455-4E12-B728-3E541996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Slice selection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C5B3851-6C5E-46D2-B476-6B04EA74B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14167"/>
          </a:xfrm>
        </p:spPr>
        <p:txBody>
          <a:bodyPr/>
          <a:lstStyle/>
          <a:p>
            <a:r>
              <a:rPr lang="en-US" dirty="0"/>
              <a:t>The magnetic field is made </a:t>
            </a:r>
            <a:r>
              <a:rPr lang="en-US" b="1" dirty="0"/>
              <a:t>inhomogeneous in a linear </a:t>
            </a:r>
            <a:r>
              <a:rPr lang="en-US" dirty="0"/>
              <a:t>fashion by means of a gradient coil. </a:t>
            </a:r>
          </a:p>
          <a:p>
            <a:r>
              <a:rPr lang="en-US" dirty="0"/>
              <a:t>application of an RF pulse that matches the Larmor frequency of the desired slice </a:t>
            </a:r>
            <a:r>
              <a:rPr lang="en-US" b="1" dirty="0"/>
              <a:t>will excite only protons within the chosen slice </a:t>
            </a:r>
            <a:r>
              <a:rPr lang="en-US" dirty="0"/>
              <a:t>while the rest of the body remains unaffected</a:t>
            </a: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986DFE84-B388-4C94-9C1B-B186D6DBD5A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318" y="2140527"/>
            <a:ext cx="5420591" cy="3847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600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BB11CC0-59DB-4DF5-939B-F1295DA0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K-space (Fourier space)</a:t>
            </a:r>
            <a:endParaRPr lang="el-GR" dirty="0"/>
          </a:p>
        </p:txBody>
      </p:sp>
      <p:pic>
        <p:nvPicPr>
          <p:cNvPr id="4" name="Θέση περιεχομένου 3">
            <a:extLst>
              <a:ext uri="{FF2B5EF4-FFF2-40B4-BE49-F238E27FC236}">
                <a16:creationId xmlns:a16="http://schemas.microsoft.com/office/drawing/2014/main" id="{EB24C2FC-2106-4E8F-A3EF-BE136219339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2788" y="2348345"/>
            <a:ext cx="7831280" cy="29528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37053-951A-424B-A498-CFDCD1092BAB}"/>
              </a:ext>
            </a:extLst>
          </p:cNvPr>
          <p:cNvSpPr txBox="1"/>
          <p:nvPr/>
        </p:nvSpPr>
        <p:spPr>
          <a:xfrm>
            <a:off x="77931" y="1486729"/>
            <a:ext cx="383944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Represents the spatial frequency information of an object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Central regions of the k space encode contrast information and peripheral regions of the k space encode spatial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pixel in the resultant image is the weighted sum of all the individual points in the k-space. 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516391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35AECE4-AC3D-4AF4-AB1D-524F28AB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Machine/Deep Learning in Medical Imaging?</a:t>
            </a:r>
            <a:endParaRPr lang="el-GR" dirty="0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2ABD91D2-CA4F-468E-9507-95269CD97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8" y="3052475"/>
            <a:ext cx="5937680" cy="3093990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1F6FDCE9-A6E8-4AE3-B06E-3FFA9AAA0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321" y="2950232"/>
            <a:ext cx="6117679" cy="3195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B4A9E4-1312-4A51-BB18-D77F5498CAA1}"/>
              </a:ext>
            </a:extLst>
          </p:cNvPr>
          <p:cNvSpPr txBox="1"/>
          <p:nvPr/>
        </p:nvSpPr>
        <p:spPr>
          <a:xfrm>
            <a:off x="5036367" y="6062750"/>
            <a:ext cx="191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Period: 2015-2017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9979F-F4B9-472B-A679-A9996A9889CA}"/>
              </a:ext>
            </a:extLst>
          </p:cNvPr>
          <p:cNvSpPr txBox="1"/>
          <p:nvPr/>
        </p:nvSpPr>
        <p:spPr>
          <a:xfrm>
            <a:off x="658318" y="1894528"/>
            <a:ext cx="11213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Healthcare providers generate and capture </a:t>
            </a:r>
            <a:r>
              <a:rPr lang="en-US" sz="2800" b="1" dirty="0"/>
              <a:t>enormous</a:t>
            </a:r>
            <a:r>
              <a:rPr lang="en-US" sz="2800" dirty="0"/>
              <a:t> amounts of data containing </a:t>
            </a:r>
            <a:r>
              <a:rPr lang="en-US" sz="2800" b="1" dirty="0"/>
              <a:t>extremely valuable signals.</a:t>
            </a:r>
            <a:endParaRPr lang="el-GR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27043" y="6451765"/>
            <a:ext cx="1173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Source: </a:t>
            </a:r>
            <a:r>
              <a:rPr lang="en-GB" sz="1200" dirty="0" err="1"/>
              <a:t>Litjens</a:t>
            </a:r>
            <a:r>
              <a:rPr lang="en-GB" sz="1200" dirty="0"/>
              <a:t>, G., </a:t>
            </a:r>
            <a:r>
              <a:rPr lang="en-GB" sz="1200" dirty="0" err="1"/>
              <a:t>Kooi</a:t>
            </a:r>
            <a:r>
              <a:rPr lang="en-GB" sz="1200" dirty="0"/>
              <a:t>, T., </a:t>
            </a:r>
            <a:r>
              <a:rPr lang="en-GB" sz="1200" dirty="0" err="1"/>
              <a:t>Bejnordi</a:t>
            </a:r>
            <a:r>
              <a:rPr lang="en-GB" sz="1200" dirty="0"/>
              <a:t>, B. E., </a:t>
            </a:r>
            <a:r>
              <a:rPr lang="en-GB" sz="1200" dirty="0" err="1"/>
              <a:t>Setio</a:t>
            </a:r>
            <a:r>
              <a:rPr lang="en-GB" sz="1200" dirty="0"/>
              <a:t>, A. A. A., </a:t>
            </a:r>
            <a:r>
              <a:rPr lang="en-GB" sz="1200" dirty="0" err="1"/>
              <a:t>Ciompi</a:t>
            </a:r>
            <a:r>
              <a:rPr lang="en-GB" sz="1200" dirty="0"/>
              <a:t>, F., </a:t>
            </a:r>
            <a:r>
              <a:rPr lang="en-GB" sz="1200" dirty="0" err="1"/>
              <a:t>Ghafoorian</a:t>
            </a:r>
            <a:r>
              <a:rPr lang="en-GB" sz="1200" dirty="0"/>
              <a:t>, C. I. (2017). A survey on deep learning in medical image analysis. </a:t>
            </a:r>
            <a:r>
              <a:rPr lang="en-GB" sz="1200" i="1" dirty="0"/>
              <a:t>Medical image analysis</a:t>
            </a:r>
            <a:r>
              <a:rPr lang="en-GB" sz="1200" dirty="0"/>
              <a:t>, </a:t>
            </a:r>
            <a:r>
              <a:rPr lang="en-GB" sz="1200" i="1" dirty="0"/>
              <a:t>42</a:t>
            </a:r>
            <a:r>
              <a:rPr lang="en-GB" sz="1200" dirty="0"/>
              <a:t>, 60-88.</a:t>
            </a:r>
          </a:p>
        </p:txBody>
      </p:sp>
    </p:spTree>
    <p:extLst>
      <p:ext uri="{BB962C8B-B14F-4D97-AF65-F5344CB8AC3E}">
        <p14:creationId xmlns:p14="http://schemas.microsoft.com/office/powerpoint/2010/main" val="1614292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7D0DB1C-B37D-4AD3-BB78-773F8A89D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36045" cy="1325563"/>
          </a:xfrm>
        </p:spPr>
        <p:txBody>
          <a:bodyPr/>
          <a:lstStyle/>
          <a:p>
            <a:r>
              <a:rPr lang="en-US" dirty="0"/>
              <a:t>What is Machine Learning and Deep Learning</a:t>
            </a:r>
            <a:r>
              <a:rPr lang="el-GR" dirty="0"/>
              <a:t>?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308D022B-84C9-48A1-A19D-0707EC89A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093" y="1868037"/>
            <a:ext cx="6793664" cy="33178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7EC07F-1E4D-49F6-A532-8947FDA8D49C}"/>
              </a:ext>
            </a:extLst>
          </p:cNvPr>
          <p:cNvSpPr txBox="1"/>
          <p:nvPr/>
        </p:nvSpPr>
        <p:spPr>
          <a:xfrm>
            <a:off x="249243" y="1596868"/>
            <a:ext cx="47785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Deep learning is a subset of Machine Learning that aims </a:t>
            </a:r>
            <a:r>
              <a:rPr lang="en-US" sz="2400" b="1" dirty="0"/>
              <a:t>to learn representations</a:t>
            </a:r>
            <a:r>
              <a:rPr lang="en-US" sz="2400" dirty="0"/>
              <a:t> of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representation is learnt as a </a:t>
            </a:r>
            <a:r>
              <a:rPr lang="en-US" sz="2400" b="1" dirty="0"/>
              <a:t>sequential hierarchy of concepts</a:t>
            </a:r>
            <a:r>
              <a:rPr lang="en-US" sz="2400" dirty="0"/>
              <a:t>, with each concept defined in relation to simpler concepts.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abstract representations computed in terms of less abstract ones.</a:t>
            </a:r>
            <a:endParaRPr lang="el-GR" sz="2400" dirty="0"/>
          </a:p>
          <a:p>
            <a:endParaRPr lang="el-GR" sz="2400" dirty="0"/>
          </a:p>
        </p:txBody>
      </p:sp>
      <p:sp>
        <p:nvSpPr>
          <p:cNvPr id="8" name="Βέλος: Δεξιό 7">
            <a:extLst>
              <a:ext uri="{FF2B5EF4-FFF2-40B4-BE49-F238E27FC236}">
                <a16:creationId xmlns:a16="http://schemas.microsoft.com/office/drawing/2014/main" id="{057B6017-862E-4FE1-8CDC-518C6BEEB99D}"/>
              </a:ext>
            </a:extLst>
          </p:cNvPr>
          <p:cNvSpPr/>
          <p:nvPr/>
        </p:nvSpPr>
        <p:spPr>
          <a:xfrm rot="16200000">
            <a:off x="7193904" y="5456460"/>
            <a:ext cx="522514" cy="167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Βέλος: Δεξιό 8">
            <a:extLst>
              <a:ext uri="{FF2B5EF4-FFF2-40B4-BE49-F238E27FC236}">
                <a16:creationId xmlns:a16="http://schemas.microsoft.com/office/drawing/2014/main" id="{6BBFB2E8-07C6-483A-A59D-4E89BC1796CA}"/>
              </a:ext>
            </a:extLst>
          </p:cNvPr>
          <p:cNvSpPr/>
          <p:nvPr/>
        </p:nvSpPr>
        <p:spPr>
          <a:xfrm rot="16200000">
            <a:off x="9324395" y="5456459"/>
            <a:ext cx="522514" cy="167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E2828D-8CA6-4618-B3CC-E06552D2F6A0}"/>
              </a:ext>
            </a:extLst>
          </p:cNvPr>
          <p:cNvSpPr txBox="1"/>
          <p:nvPr/>
        </p:nvSpPr>
        <p:spPr>
          <a:xfrm>
            <a:off x="7081935" y="5874536"/>
            <a:ext cx="10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concepts</a:t>
            </a:r>
            <a:endParaRPr lang="el-G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7D6497-A3D7-4CFD-A71A-F83BCFB326EE}"/>
              </a:ext>
            </a:extLst>
          </p:cNvPr>
          <p:cNvSpPr txBox="1"/>
          <p:nvPr/>
        </p:nvSpPr>
        <p:spPr>
          <a:xfrm>
            <a:off x="9058472" y="5862206"/>
            <a:ext cx="1054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Abstract concepts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8516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E8BAEE5-8BE3-4D3E-8F42-96DFF5C7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Convolutions</a:t>
            </a:r>
            <a:endParaRPr lang="el-GR" dirty="0"/>
          </a:p>
        </p:txBody>
      </p:sp>
      <p:pic>
        <p:nvPicPr>
          <p:cNvPr id="4" name="Θέση περιεχομένου 3">
            <a:extLst>
              <a:ext uri="{FF2B5EF4-FFF2-40B4-BE49-F238E27FC236}">
                <a16:creationId xmlns:a16="http://schemas.microsoft.com/office/drawing/2014/main" id="{4BBEEB6F-7128-415A-9664-92361A625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4332" y="1363529"/>
            <a:ext cx="8190723" cy="2480768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E1D7A0C5-B926-4948-8E88-47E8E21BD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416" y="4134817"/>
            <a:ext cx="5332639" cy="2502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DEFEC7-8630-42E8-86DA-0B4B5FD39AC9}"/>
              </a:ext>
            </a:extLst>
          </p:cNvPr>
          <p:cNvSpPr txBox="1"/>
          <p:nvPr/>
        </p:nvSpPr>
        <p:spPr>
          <a:xfrm>
            <a:off x="448477" y="1912065"/>
            <a:ext cx="37655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convolutional layer usually consists of multiple channels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channel describes different aspects of the previous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Transitions between multi channels layers with different depths are made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3418294053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1267</Words>
  <Application>Microsoft Office PowerPoint</Application>
  <PresentationFormat>Ευρεία οθόνη</PresentationFormat>
  <Paragraphs>314</Paragraphs>
  <Slides>35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Θέμα του Office</vt:lpstr>
      <vt:lpstr>Παρουσίαση του PowerPoint</vt:lpstr>
      <vt:lpstr>Contents</vt:lpstr>
      <vt:lpstr>Magnetic resonance imaging</vt:lpstr>
      <vt:lpstr>Magnetic resonance imaging</vt:lpstr>
      <vt:lpstr>Slice selection</vt:lpstr>
      <vt:lpstr>K-space (Fourier space)</vt:lpstr>
      <vt:lpstr>Why Machine/Deep Learning in Medical Imaging?</vt:lpstr>
      <vt:lpstr>What is Machine Learning and Deep Learning?</vt:lpstr>
      <vt:lpstr>2D Convolutions</vt:lpstr>
      <vt:lpstr>3D convolutions</vt:lpstr>
      <vt:lpstr>Pooling and Unpooling Layer</vt:lpstr>
      <vt:lpstr>Fully connected layers</vt:lpstr>
      <vt:lpstr>Non-linear activations</vt:lpstr>
      <vt:lpstr>Deep Learning &amp; MRI </vt:lpstr>
      <vt:lpstr>Common DNN Architectures for 3D segmentation - VNET</vt:lpstr>
      <vt:lpstr>Common DNN Architectures for 3D segmentation – UNET 3D</vt:lpstr>
      <vt:lpstr>Common DNN Architectures for 3D segmentation – 3D DenseNet</vt:lpstr>
      <vt:lpstr>Common DNN Architectures for 3D segmentation – 2 stream 3D DenseNet</vt:lpstr>
      <vt:lpstr>The Dice Loss function</vt:lpstr>
      <vt:lpstr>Putting it all together</vt:lpstr>
      <vt:lpstr>Brain Segmentation – 4 basic classes</vt:lpstr>
      <vt:lpstr>Multi-modal brain MRI Datasets: ISEG 2017</vt:lpstr>
      <vt:lpstr>Multi-modal brain MRI Datasets: MRBRAINS 2018 </vt:lpstr>
      <vt:lpstr>Experimental evaluation</vt:lpstr>
      <vt:lpstr>Experimental evaluation – model summary</vt:lpstr>
      <vt:lpstr>Results on ISEG 2017, 2 modalities, 4 classes</vt:lpstr>
      <vt:lpstr>Results on MR-Brains 2018, 3 modalities, 4 classes</vt:lpstr>
      <vt:lpstr>Experimental results - Summary</vt:lpstr>
      <vt:lpstr>Average dice coefficient – Unet3D MrBrains 2018</vt:lpstr>
      <vt:lpstr>Average dice loss – Unet3D MrBrains 2018</vt:lpstr>
      <vt:lpstr>Visualization of output feature volumes</vt:lpstr>
      <vt:lpstr>Visualizing predicted sub-volume predictions on validation set </vt:lpstr>
      <vt:lpstr>Comparison with ground truth segmentation 1/2 </vt:lpstr>
      <vt:lpstr>Full Slice segmentation G.T. VS Combined segmentation from 4 overlapping predictions </vt:lpstr>
      <vt:lpstr>Medical Zoo PyTorch – alpha release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Nick Adaloglou</dc:creator>
  <cp:lastModifiedBy>Nick Adaloglou</cp:lastModifiedBy>
  <cp:revision>16</cp:revision>
  <dcterms:created xsi:type="dcterms:W3CDTF">2019-07-24T00:23:32Z</dcterms:created>
  <dcterms:modified xsi:type="dcterms:W3CDTF">2019-07-24T07:33:45Z</dcterms:modified>
</cp:coreProperties>
</file>